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avi" ContentType="video/x-msvide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4" r:id="rId5"/>
    <p:sldId id="259" r:id="rId6"/>
    <p:sldId id="261" r:id="rId7"/>
    <p:sldId id="262" r:id="rId8"/>
    <p:sldId id="266" r:id="rId9"/>
    <p:sldId id="265" r:id="rId10"/>
    <p:sldId id="267" r:id="rId11"/>
    <p:sldId id="260"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49" autoAdjust="0"/>
    <p:restoredTop sz="94660"/>
  </p:normalViewPr>
  <p:slideViewPr>
    <p:cSldViewPr snapToGrid="0">
      <p:cViewPr varScale="1">
        <p:scale>
          <a:sx n="90" d="100"/>
          <a:sy n="90" d="100"/>
        </p:scale>
        <p:origin x="4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2004268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845813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89636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3527086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92860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3687976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936042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343732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312120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30EFE-C43E-44D8-9395-9B9EA058A3B0}"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1766743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530EFE-C43E-44D8-9395-9B9EA058A3B0}" type="datetimeFigureOut">
              <a:rPr lang="en-US" smtClean="0"/>
              <a:t>5/2/17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100716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530EFE-C43E-44D8-9395-9B9EA058A3B0}" type="datetimeFigureOut">
              <a:rPr lang="en-US" smtClean="0"/>
              <a:t>5/2/17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424537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530EFE-C43E-44D8-9395-9B9EA058A3B0}" type="datetimeFigureOut">
              <a:rPr lang="en-US" smtClean="0"/>
              <a:t>5/2/17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367407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30EFE-C43E-44D8-9395-9B9EA058A3B0}" type="datetimeFigureOut">
              <a:rPr lang="en-US" smtClean="0"/>
              <a:t>5/2/17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212646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530EFE-C43E-44D8-9395-9B9EA058A3B0}" type="datetimeFigureOut">
              <a:rPr lang="en-US" smtClean="0"/>
              <a:t>5/2/17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3155374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D530EFE-C43E-44D8-9395-9B9EA058A3B0}" type="datetimeFigureOut">
              <a:rPr lang="en-US" smtClean="0"/>
              <a:t>5/2/17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43E45B-3E7F-42FF-A4D7-3F0FD7E8E02A}" type="slidenum">
              <a:rPr lang="en-US" smtClean="0"/>
              <a:t>‹#›</a:t>
            </a:fld>
            <a:endParaRPr lang="en-US"/>
          </a:p>
        </p:txBody>
      </p:sp>
    </p:spTree>
    <p:extLst>
      <p:ext uri="{BB962C8B-B14F-4D97-AF65-F5344CB8AC3E}">
        <p14:creationId xmlns:p14="http://schemas.microsoft.com/office/powerpoint/2010/main" val="4079901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530EFE-C43E-44D8-9395-9B9EA058A3B0}" type="datetimeFigureOut">
              <a:rPr lang="en-US" smtClean="0"/>
              <a:t>5/2/17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43E45B-3E7F-42FF-A4D7-3F0FD7E8E02A}" type="slidenum">
              <a:rPr lang="en-US" smtClean="0"/>
              <a:t>‹#›</a:t>
            </a:fld>
            <a:endParaRPr lang="en-US"/>
          </a:p>
        </p:txBody>
      </p:sp>
    </p:spTree>
    <p:extLst>
      <p:ext uri="{BB962C8B-B14F-4D97-AF65-F5344CB8AC3E}">
        <p14:creationId xmlns:p14="http://schemas.microsoft.com/office/powerpoint/2010/main" val="3656954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4.avi"/><Relationship Id="rId2" Type="http://schemas.openxmlformats.org/officeDocument/2006/relationships/video" Target="../media/media4.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2.xml"/><Relationship Id="rId6" Type="http://schemas.openxmlformats.org/officeDocument/2006/relationships/image" Target="../media/image4.png"/><Relationship Id="rId7"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3.avi"/><Relationship Id="rId2" Type="http://schemas.openxmlformats.org/officeDocument/2006/relationships/video" Target="../media/media3.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Estimation of Basketball Shot Trajectory</a:t>
            </a:r>
          </a:p>
        </p:txBody>
      </p:sp>
      <p:sp>
        <p:nvSpPr>
          <p:cNvPr id="3" name="Subtitle 2"/>
          <p:cNvSpPr>
            <a:spLocks noGrp="1"/>
          </p:cNvSpPr>
          <p:nvPr>
            <p:ph type="subTitle" idx="1"/>
          </p:nvPr>
        </p:nvSpPr>
        <p:spPr>
          <a:xfrm>
            <a:off x="1524000" y="4325456"/>
            <a:ext cx="9144000" cy="1655762"/>
          </a:xfrm>
        </p:spPr>
        <p:txBody>
          <a:bodyPr/>
          <a:lstStyle/>
          <a:p>
            <a:pPr algn="l"/>
            <a:r>
              <a:rPr lang="en-US" dirty="0" err="1"/>
              <a:t>Duan</a:t>
            </a:r>
            <a:r>
              <a:rPr lang="en-US" dirty="0"/>
              <a:t> Wang</a:t>
            </a:r>
          </a:p>
          <a:p>
            <a:pPr algn="l"/>
            <a:r>
              <a:rPr lang="en-US" dirty="0" err="1"/>
              <a:t>Jintian</a:t>
            </a:r>
            <a:r>
              <a:rPr lang="en-US" dirty="0"/>
              <a:t> Zhu</a:t>
            </a:r>
          </a:p>
          <a:p>
            <a:pPr algn="l"/>
            <a:r>
              <a:rPr lang="en-US" dirty="0"/>
              <a:t>Dan Webb</a:t>
            </a:r>
          </a:p>
        </p:txBody>
      </p:sp>
    </p:spTree>
    <p:extLst>
      <p:ext uri="{BB962C8B-B14F-4D97-AF65-F5344CB8AC3E}">
        <p14:creationId xmlns:p14="http://schemas.microsoft.com/office/powerpoint/2010/main" val="3981370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Trajectory in 2D</a:t>
            </a:r>
          </a:p>
        </p:txBody>
      </p:sp>
      <p:pic>
        <p:nvPicPr>
          <p:cNvPr id="4" name="clip2_10s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53354" y="1982486"/>
            <a:ext cx="7137885" cy="4011143"/>
          </a:xfrm>
          <a:prstGeom prst="rect">
            <a:avLst/>
          </a:prstGeom>
        </p:spPr>
      </p:pic>
    </p:spTree>
    <p:extLst>
      <p:ext uri="{BB962C8B-B14F-4D97-AF65-F5344CB8AC3E}">
        <p14:creationId xmlns:p14="http://schemas.microsoft.com/office/powerpoint/2010/main" val="115677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dirty="0"/>
              <a:t>Optical flow on noisy image, even after smoothing</a:t>
            </a:r>
          </a:p>
          <a:p>
            <a:r>
              <a:rPr lang="en-US" dirty="0"/>
              <a:t>Sunlight hitting ball distorts colors of the object</a:t>
            </a:r>
          </a:p>
          <a:p>
            <a:r>
              <a:rPr lang="en-US" dirty="0"/>
              <a:t>May have to do with the resolution of the photo as the ball is very far from the camera.</a:t>
            </a:r>
          </a:p>
          <a:p>
            <a:r>
              <a:rPr lang="en-US" dirty="0"/>
              <a:t>Will instead plot trajectory using ball centers and disparity from radius obtained by the circle detection algorithm and use this plotting to evaluate multiple optical flow methods and determine which would work best in our very noisy situation and why.</a:t>
            </a:r>
          </a:p>
        </p:txBody>
      </p:sp>
    </p:spTree>
    <p:extLst>
      <p:ext uri="{BB962C8B-B14F-4D97-AF65-F5344CB8AC3E}">
        <p14:creationId xmlns:p14="http://schemas.microsoft.com/office/powerpoint/2010/main" val="3089634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271" y="2571509"/>
            <a:ext cx="8596668" cy="1320800"/>
          </a:xfrm>
        </p:spPr>
        <p:txBody>
          <a:bodyPr>
            <a:noAutofit/>
          </a:bodyPr>
          <a:lstStyle/>
          <a:p>
            <a:r>
              <a:rPr lang="en-US" sz="8800" dirty="0"/>
              <a:t>Questions?</a:t>
            </a:r>
          </a:p>
        </p:txBody>
      </p:sp>
    </p:spTree>
    <p:extLst>
      <p:ext uri="{BB962C8B-B14F-4D97-AF65-F5344CB8AC3E}">
        <p14:creationId xmlns:p14="http://schemas.microsoft.com/office/powerpoint/2010/main" val="3855583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idx="1"/>
          </p:nvPr>
        </p:nvSpPr>
        <p:spPr/>
        <p:txBody>
          <a:bodyPr/>
          <a:lstStyle/>
          <a:p>
            <a:r>
              <a:rPr lang="en-US" dirty="0"/>
              <a:t>Use a dual video camera setup</a:t>
            </a:r>
          </a:p>
          <a:p>
            <a:r>
              <a:rPr lang="en-US" dirty="0"/>
              <a:t>Estimate trajectory of ball from the first couple frames using optical flow and disparity</a:t>
            </a:r>
          </a:p>
          <a:p>
            <a:endParaRPr lang="en-US" dirty="0"/>
          </a:p>
        </p:txBody>
      </p:sp>
    </p:spTree>
    <p:extLst>
      <p:ext uri="{BB962C8B-B14F-4D97-AF65-F5344CB8AC3E}">
        <p14:creationId xmlns:p14="http://schemas.microsoft.com/office/powerpoint/2010/main" val="181880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Setup</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585" t="28601"/>
          <a:stretch/>
        </p:blipFill>
        <p:spPr>
          <a:xfrm>
            <a:off x="1065016" y="1516283"/>
            <a:ext cx="3414388" cy="484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271" y="1516282"/>
            <a:ext cx="3225794" cy="484800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28166" b="20474"/>
          <a:stretch/>
        </p:blipFill>
        <p:spPr>
          <a:xfrm>
            <a:off x="8348932" y="1516282"/>
            <a:ext cx="3382009" cy="4848000"/>
          </a:xfrm>
          <a:prstGeom prst="rect">
            <a:avLst/>
          </a:prstGeom>
        </p:spPr>
      </p:pic>
    </p:spTree>
    <p:extLst>
      <p:ext uri="{BB962C8B-B14F-4D97-AF65-F5344CB8AC3E}">
        <p14:creationId xmlns:p14="http://schemas.microsoft.com/office/powerpoint/2010/main" val="105934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Footage</a:t>
            </a:r>
          </a:p>
        </p:txBody>
      </p:sp>
      <p:pic>
        <p:nvPicPr>
          <p:cNvPr id="4" name="left_shot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9246" y="1925738"/>
            <a:ext cx="5414381" cy="3045589"/>
          </a:xfrm>
          <a:prstGeom prst="rect">
            <a:avLst/>
          </a:prstGeom>
        </p:spPr>
      </p:pic>
      <p:pic>
        <p:nvPicPr>
          <p:cNvPr id="5" name="right_shot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38754" y="1925738"/>
            <a:ext cx="5414381" cy="3045589"/>
          </a:xfrm>
          <a:prstGeom prst="rect">
            <a:avLst/>
          </a:prstGeom>
        </p:spPr>
      </p:pic>
    </p:spTree>
    <p:extLst>
      <p:ext uri="{BB962C8B-B14F-4D97-AF65-F5344CB8AC3E}">
        <p14:creationId xmlns:p14="http://schemas.microsoft.com/office/powerpoint/2010/main" val="381554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2" fill="hold"/>
                                        <p:tgtEl>
                                          <p:spTgt spid="4"/>
                                        </p:tgtEl>
                                      </p:cBhvr>
                                    </p:cmd>
                                  </p:childTnLst>
                                </p:cTn>
                              </p:par>
                            </p:childTnLst>
                          </p:cTn>
                        </p:par>
                        <p:par>
                          <p:cTn id="7" fill="hold">
                            <p:stCondLst>
                              <p:cond delay="1962"/>
                            </p:stCondLst>
                            <p:childTnLst>
                              <p:par>
                                <p:cTn id="8" presetID="1" presetClass="mediacall" presetSubtype="0" fill="hold" nodeType="afterEffect">
                                  <p:stCondLst>
                                    <p:cond delay="0"/>
                                  </p:stCondLst>
                                  <p:childTnLst>
                                    <p:cmd type="call" cmd="playFrom(0.0)">
                                      <p:cBhvr>
                                        <p:cTn id="9" dur="21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mute="1">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lstStyle/>
          <a:p>
            <a:r>
              <a:rPr lang="en-US" dirty="0"/>
              <a:t>Use circle detecting algorithm to obtain region of interest to us</a:t>
            </a:r>
          </a:p>
          <a:p>
            <a:r>
              <a:rPr lang="en-US" dirty="0"/>
              <a:t>Calculate optical flow over smoothed images</a:t>
            </a:r>
          </a:p>
          <a:p>
            <a:r>
              <a:rPr lang="en-US" dirty="0"/>
              <a:t>Calculate depth using one camera and radius of ball</a:t>
            </a:r>
          </a:p>
          <a:p>
            <a:r>
              <a:rPr lang="en-US" dirty="0"/>
              <a:t>Use only first couple of frames in video to obtain velocity vectors and estimate projection curve</a:t>
            </a:r>
          </a:p>
        </p:txBody>
      </p:sp>
    </p:spTree>
    <p:extLst>
      <p:ext uri="{BB962C8B-B14F-4D97-AF65-F5344CB8AC3E}">
        <p14:creationId xmlns:p14="http://schemas.microsoft.com/office/powerpoint/2010/main" val="1168289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Results</a:t>
            </a:r>
          </a:p>
        </p:txBody>
      </p:sp>
      <p:sp>
        <p:nvSpPr>
          <p:cNvPr id="3" name="Content Placeholder 2"/>
          <p:cNvSpPr>
            <a:spLocks noGrp="1"/>
          </p:cNvSpPr>
          <p:nvPr>
            <p:ph idx="1"/>
          </p:nvPr>
        </p:nvSpPr>
        <p:spPr>
          <a:xfrm>
            <a:off x="838200" y="1825625"/>
            <a:ext cx="10515600" cy="512461"/>
          </a:xfrm>
        </p:spPr>
        <p:txBody>
          <a:bodyPr/>
          <a:lstStyle/>
          <a:p>
            <a:r>
              <a:rPr lang="en-US" dirty="0" err="1"/>
              <a:t>Farneback</a:t>
            </a:r>
            <a:r>
              <a:rPr lang="en-US" dirty="0"/>
              <a:t> Method provides a dense optical flow estimation</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68" t="17385" r="22648" b="26666"/>
          <a:stretch/>
        </p:blipFill>
        <p:spPr>
          <a:xfrm>
            <a:off x="462989" y="2581154"/>
            <a:ext cx="5087072" cy="330012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640" t="6666" r="11816" b="18566"/>
          <a:stretch/>
        </p:blipFill>
        <p:spPr>
          <a:xfrm>
            <a:off x="5960709" y="2590110"/>
            <a:ext cx="5932278" cy="3291170"/>
          </a:xfrm>
          <a:prstGeom prst="rect">
            <a:avLst/>
          </a:prstGeom>
        </p:spPr>
      </p:pic>
    </p:spTree>
    <p:extLst>
      <p:ext uri="{BB962C8B-B14F-4D97-AF65-F5344CB8AC3E}">
        <p14:creationId xmlns:p14="http://schemas.microsoft.com/office/powerpoint/2010/main" val="294862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Results</a:t>
            </a:r>
          </a:p>
        </p:txBody>
      </p:sp>
      <p:sp>
        <p:nvSpPr>
          <p:cNvPr id="3" name="Content Placeholder 2"/>
          <p:cNvSpPr>
            <a:spLocks noGrp="1"/>
          </p:cNvSpPr>
          <p:nvPr>
            <p:ph idx="1"/>
          </p:nvPr>
        </p:nvSpPr>
        <p:spPr>
          <a:xfrm>
            <a:off x="838200" y="1825625"/>
            <a:ext cx="10515600" cy="477737"/>
          </a:xfrm>
        </p:spPr>
        <p:txBody>
          <a:bodyPr/>
          <a:lstStyle/>
          <a:p>
            <a:r>
              <a:rPr lang="en-US" dirty="0"/>
              <a:t>Lucas-</a:t>
            </a:r>
            <a:r>
              <a:rPr lang="en-US" dirty="0" err="1"/>
              <a:t>Kanade</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3039" t="6055" r="29414" b="24954"/>
          <a:stretch/>
        </p:blipFill>
        <p:spPr>
          <a:xfrm>
            <a:off x="1070659" y="2438299"/>
            <a:ext cx="4577787" cy="4016417"/>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41154" t="14163" r="27469" b="38021"/>
          <a:stretch/>
        </p:blipFill>
        <p:spPr>
          <a:xfrm>
            <a:off x="6267690" y="2438298"/>
            <a:ext cx="5480614" cy="4016417"/>
          </a:xfrm>
          <a:prstGeom prst="rect">
            <a:avLst/>
          </a:prstGeom>
        </p:spPr>
      </p:pic>
    </p:spTree>
    <p:extLst>
      <p:ext uri="{BB962C8B-B14F-4D97-AF65-F5344CB8AC3E}">
        <p14:creationId xmlns:p14="http://schemas.microsoft.com/office/powerpoint/2010/main" val="3437364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Depth</a:t>
            </a:r>
          </a:p>
        </p:txBody>
      </p:sp>
      <p:sp>
        <p:nvSpPr>
          <p:cNvPr id="3" name="Content Placeholder 2"/>
          <p:cNvSpPr>
            <a:spLocks noGrp="1"/>
          </p:cNvSpPr>
          <p:nvPr>
            <p:ph idx="1"/>
          </p:nvPr>
        </p:nvSpPr>
        <p:spPr/>
        <p:txBody>
          <a:bodyPr/>
          <a:lstStyle/>
          <a:p>
            <a:r>
              <a:rPr lang="en-US" dirty="0"/>
              <a:t>Regular disparity produced lots of noise because we could not exactly sync our frames in time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959" y="2814832"/>
            <a:ext cx="5432859" cy="3684353"/>
          </a:xfrm>
          <a:prstGeom prst="rect">
            <a:avLst/>
          </a:prstGeom>
        </p:spPr>
      </p:pic>
    </p:spTree>
    <p:extLst>
      <p:ext uri="{BB962C8B-B14F-4D97-AF65-F5344CB8AC3E}">
        <p14:creationId xmlns:p14="http://schemas.microsoft.com/office/powerpoint/2010/main" val="2763116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Trajectory in 2D</a:t>
            </a:r>
          </a:p>
        </p:txBody>
      </p:sp>
      <p:pic>
        <p:nvPicPr>
          <p:cNvPr id="5" name="left_shot3_19s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62220" y="1872204"/>
            <a:ext cx="7162716" cy="4025097"/>
          </a:xfrm>
          <a:prstGeom prst="rect">
            <a:avLst/>
          </a:prstGeom>
        </p:spPr>
      </p:pic>
    </p:spTree>
    <p:extLst>
      <p:ext uri="{BB962C8B-B14F-4D97-AF65-F5344CB8AC3E}">
        <p14:creationId xmlns:p14="http://schemas.microsoft.com/office/powerpoint/2010/main" val="401821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2913</TotalTime>
  <Words>198</Words>
  <Application>Microsoft Macintosh PowerPoint</Application>
  <PresentationFormat>Widescreen</PresentationFormat>
  <Paragraphs>28</Paragraphs>
  <Slides>12</Slides>
  <Notes>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Trebuchet MS</vt:lpstr>
      <vt:lpstr>Wingdings 3</vt:lpstr>
      <vt:lpstr>Facet</vt:lpstr>
      <vt:lpstr>Estimation of Basketball Shot Trajectory</vt:lpstr>
      <vt:lpstr>Goal</vt:lpstr>
      <vt:lpstr>Experiment Setup</vt:lpstr>
      <vt:lpstr>Footage</vt:lpstr>
      <vt:lpstr>Methodology</vt:lpstr>
      <vt:lpstr>Preliminary Results</vt:lpstr>
      <vt:lpstr>Preliminary Results</vt:lpstr>
      <vt:lpstr>Calculating Depth</vt:lpstr>
      <vt:lpstr>Estimating Trajectory in 2D</vt:lpstr>
      <vt:lpstr>Estimating Trajectory in 2D</vt:lpstr>
      <vt:lpstr>Challenges</vt:lpstr>
      <vt:lpstr>Questions?</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Webb</dc:creator>
  <cp:lastModifiedBy>Microsoft Office User</cp:lastModifiedBy>
  <cp:revision>43</cp:revision>
  <dcterms:created xsi:type="dcterms:W3CDTF">2017-04-25T23:40:46Z</dcterms:created>
  <dcterms:modified xsi:type="dcterms:W3CDTF">2017-05-02T16:56:32Z</dcterms:modified>
</cp:coreProperties>
</file>